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2" Type="http://schemas.openxmlformats.org/officeDocument/2006/relationships/tableStyles" Target="tableStyles.xml"/><Relationship Id="rId11" Type="http://schemas.openxmlformats.org/officeDocument/2006/relationships/viewProps" Target="viewProps.xml"/><Relationship Id="rId10" Type="http://schemas.openxmlformats.org/officeDocument/2006/relationships/presProps" Target="pres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a:xfrm>
            <a:off x="1655445" y="1122680"/>
            <a:ext cx="9012555" cy="1669415"/>
          </a:xfrm>
        </p:spPr>
        <p:txBody>
          <a:bodyPr anchor="t" anchorCtr="0">
            <a:normAutofit fontScale="90000"/>
          </a:bodyPr>
          <a:p>
            <a:pPr algn="l"/>
            <a:r>
              <a:rPr lang="en-GB" altLang="en-US"/>
              <a:t>   </a:t>
            </a:r>
            <a:br>
              <a:rPr lang="en-GB" altLang="en-US"/>
            </a:br>
            <a:r>
              <a:rPr lang="en-GB" altLang="en-US"/>
              <a:t>    </a:t>
            </a:r>
            <a:endParaRPr lang="en-GB" altLang="en-US"/>
          </a:p>
        </p:txBody>
      </p:sp>
      <p:sp>
        <p:nvSpPr>
          <p:cNvPr id="3" name="Subtitle 2"/>
          <p:cNvSpPr>
            <a:spLocks noGrp="1"/>
          </p:cNvSpPr>
          <p:nvPr>
            <p:ph type="subTitle" idx="1"/>
          </p:nvPr>
        </p:nvSpPr>
        <p:spPr>
          <a:xfrm>
            <a:off x="1465580" y="2792095"/>
            <a:ext cx="9202420" cy="3154045"/>
          </a:xfrm>
        </p:spPr>
        <p:txBody>
          <a:bodyPr anchor="ctr" anchorCtr="0">
            <a:normAutofit lnSpcReduction="10000"/>
          </a:bodyPr>
          <a:p>
            <a:r>
              <a:rPr lang="en-GB" altLang="en-US" sz="2800" b="1"/>
              <a:t>Laudato si: A means for the realisation of questions related to Integral Ecology</a:t>
            </a:r>
            <a:endParaRPr lang="en-GB" altLang="en-US" sz="2800" b="1"/>
          </a:p>
          <a:p>
            <a:endParaRPr lang="en-GB" altLang="en-US" sz="2800"/>
          </a:p>
          <a:p>
            <a:endParaRPr lang="en-GB" altLang="en-US"/>
          </a:p>
          <a:p>
            <a:r>
              <a:rPr lang="en-GB" altLang="en-US"/>
              <a:t> Bishop Dev Prasad Ganava</a:t>
            </a:r>
            <a:endParaRPr lang="en-GB" altLang="en-US"/>
          </a:p>
          <a:p>
            <a:r>
              <a:rPr lang="en-GB" altLang="en-US"/>
              <a:t>Fr George C M (VG)</a:t>
            </a:r>
            <a:endParaRPr lang="en-GB" altLang="en-US"/>
          </a:p>
          <a:p>
            <a:r>
              <a:rPr lang="en-GB" altLang="en-US"/>
              <a:t>Viren Lobo </a:t>
            </a:r>
            <a:endParaRPr lang="en-GB" altLang="en-US"/>
          </a:p>
        </p:txBody>
      </p:sp>
      <p:pic>
        <p:nvPicPr>
          <p:cNvPr id="4" name="Picture 3"/>
          <p:cNvPicPr>
            <a:picLocks noChangeAspect="1"/>
          </p:cNvPicPr>
          <p:nvPr/>
        </p:nvPicPr>
        <p:blipFill>
          <a:blip r:embed="rId1"/>
          <a:stretch>
            <a:fillRect/>
          </a:stretch>
        </p:blipFill>
        <p:spPr>
          <a:xfrm>
            <a:off x="1656080" y="1157605"/>
            <a:ext cx="2211705" cy="1634490"/>
          </a:xfrm>
          <a:prstGeom prst="rect">
            <a:avLst/>
          </a:prstGeom>
        </p:spPr>
      </p:pic>
      <p:sp>
        <p:nvSpPr>
          <p:cNvPr id="7" name="Text Box 6"/>
          <p:cNvSpPr txBox="1"/>
          <p:nvPr/>
        </p:nvSpPr>
        <p:spPr>
          <a:xfrm>
            <a:off x="3773170" y="1157605"/>
            <a:ext cx="7420610" cy="1634490"/>
          </a:xfrm>
          <a:prstGeom prst="rect">
            <a:avLst/>
          </a:prstGeom>
          <a:noFill/>
        </p:spPr>
        <p:txBody>
          <a:bodyPr wrap="square" rtlCol="0">
            <a:noAutofit/>
          </a:bodyPr>
          <a:p>
            <a:pPr algn="ctr"/>
            <a:r>
              <a:rPr lang="en-GB" altLang="en-US" sz="6000" b="1"/>
              <a:t>U</a:t>
            </a:r>
            <a:r>
              <a:rPr lang="en-GB" altLang="en-US" sz="4400" b="1"/>
              <a:t>pdate from Udaipur Diocese</a:t>
            </a:r>
            <a:endParaRPr lang="en-GB" altLang="en-US" sz="4400"/>
          </a:p>
          <a:p>
            <a:pPr algn="ctr"/>
            <a:endParaRPr lang="en-GB" altLang="en-US" sz="4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GB" altLang="en-US"/>
              <a:t>Main principles of Laudato Si</a:t>
            </a:r>
            <a:endParaRPr lang="en-GB" altLang="en-US"/>
          </a:p>
        </p:txBody>
      </p:sp>
      <p:sp>
        <p:nvSpPr>
          <p:cNvPr id="3" name="Content Placeholder 2"/>
          <p:cNvSpPr>
            <a:spLocks noGrp="1"/>
          </p:cNvSpPr>
          <p:nvPr>
            <p:ph idx="1"/>
          </p:nvPr>
        </p:nvSpPr>
        <p:spPr/>
        <p:txBody>
          <a:bodyPr anchor="ctr" anchorCtr="0">
            <a:normAutofit fontScale="90000" lnSpcReduction="20000"/>
          </a:bodyPr>
          <a:p>
            <a:pPr marL="0" indent="0" algn="ctr">
              <a:buNone/>
            </a:pPr>
            <a:r>
              <a:rPr lang="en-GB" altLang="en-US" sz="3600"/>
              <a:t>A Cry to save Mother Earth (our sister)</a:t>
            </a:r>
            <a:endParaRPr lang="en-GB" altLang="en-US" sz="3600"/>
          </a:p>
          <a:p>
            <a:pPr marL="0" indent="0" algn="ctr">
              <a:buNone/>
            </a:pPr>
            <a:endParaRPr lang="en-GB" altLang="en-US" sz="3600"/>
          </a:p>
          <a:p>
            <a:pPr marL="0" indent="0" algn="ctr">
              <a:buNone/>
            </a:pPr>
            <a:r>
              <a:rPr lang="en-GB" altLang="en-US" sz="3600"/>
              <a:t>Sin means distance from God, neighbour and nature</a:t>
            </a:r>
            <a:endParaRPr lang="en-GB" altLang="en-US" sz="3600"/>
          </a:p>
          <a:p>
            <a:pPr marL="0" indent="0" algn="ctr">
              <a:buNone/>
            </a:pPr>
            <a:endParaRPr lang="en-GB" altLang="en-US" sz="3600"/>
          </a:p>
          <a:p>
            <a:pPr marL="0" indent="0" algn="ctr">
              <a:buNone/>
            </a:pPr>
            <a:r>
              <a:rPr lang="en-GB" altLang="en-US" sz="3600"/>
              <a:t>Call to restore broken community ties</a:t>
            </a:r>
            <a:endParaRPr lang="en-GB" altLang="en-US" sz="3600"/>
          </a:p>
          <a:p>
            <a:pPr marL="0" indent="0" algn="ctr">
              <a:buNone/>
            </a:pPr>
            <a:endParaRPr lang="en-GB" altLang="en-US" sz="3600"/>
          </a:p>
          <a:p>
            <a:pPr marL="0" indent="0" algn="ctr">
              <a:buNone/>
            </a:pPr>
            <a:r>
              <a:rPr lang="en-GB" altLang="en-US" sz="3600"/>
              <a:t> http://ielaind.org/wp-content/uploads/2021/01/A-Call-for-restoration-of-broken-societal-threads-as-a-precondition-for-ecological-democracy.pdf</a:t>
            </a:r>
            <a:endParaRPr lang="en-GB" altLang="en-US" sz="3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GB" altLang="en-US"/>
              <a:t>Seven plays caturing the essence of Laudato si</a:t>
            </a:r>
            <a:endParaRPr lang="en-GB" altLang="en-US"/>
          </a:p>
        </p:txBody>
      </p:sp>
      <p:sp>
        <p:nvSpPr>
          <p:cNvPr id="3" name="Content Placeholder 2"/>
          <p:cNvSpPr>
            <a:spLocks noGrp="1"/>
          </p:cNvSpPr>
          <p:nvPr>
            <p:ph idx="1"/>
          </p:nvPr>
        </p:nvSpPr>
        <p:spPr/>
        <p:txBody>
          <a:bodyPr/>
          <a:p>
            <a:pPr marL="0" indent="0">
              <a:buNone/>
            </a:pPr>
            <a:r>
              <a:rPr lang="en-GB" altLang="en-US"/>
              <a:t>During COVID 19, a series of seven plays were written placing different aspects of the issues related to establishment of  ecological democracy at the local level. These have been published in two volumes, url given below</a:t>
            </a:r>
            <a:endParaRPr lang="en-GB" altLang="en-US"/>
          </a:p>
          <a:p>
            <a:pPr marL="0" indent="0">
              <a:buNone/>
            </a:pPr>
            <a:endParaRPr lang="en-GB" altLang="en-US"/>
          </a:p>
          <a:p>
            <a:r>
              <a:rPr lang="en-GB" altLang="en-US"/>
              <a:t>  http://ielaind.org/wp-content/uploads/2021/01/A-Tryst-with-Mother-Nature-and-the-Beast-within.pdf</a:t>
            </a:r>
            <a:endParaRPr lang="en-GB" altLang="en-US"/>
          </a:p>
          <a:p>
            <a:r>
              <a:rPr lang="en-GB" altLang="en-US"/>
              <a:t>   http://ielaind.org/wp-content/uploads/2021/01/Think-Globally-Act-Locally-The-Family-within-the-world-without.pdf</a:t>
            </a:r>
            <a:endParaRPr lang="en-GB"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GB" altLang="en-US"/>
              <a:t>An overview of the SDGs</a:t>
            </a:r>
            <a:endParaRPr lang="en-GB" altLang="en-US"/>
          </a:p>
        </p:txBody>
      </p:sp>
      <p:sp>
        <p:nvSpPr>
          <p:cNvPr id="3" name="Content Placeholder 2"/>
          <p:cNvSpPr>
            <a:spLocks noGrp="1"/>
          </p:cNvSpPr>
          <p:nvPr>
            <p:ph idx="1"/>
          </p:nvPr>
        </p:nvSpPr>
        <p:spPr/>
        <p:txBody>
          <a:bodyPr anchor="ctr" anchorCtr="0"/>
          <a:p>
            <a:pPr marL="0" indent="0" algn="ctr">
              <a:buNone/>
            </a:pPr>
            <a:r>
              <a:rPr lang="en-GB" altLang="en-US" sz="3600"/>
              <a:t>A set of slides outlining the essence of each SDG</a:t>
            </a:r>
            <a:endParaRPr lang="en-GB" altLang="en-US" sz="3600"/>
          </a:p>
          <a:p>
            <a:pPr marL="0" indent="0" algn="ctr">
              <a:buNone/>
            </a:pPr>
            <a:endParaRPr lang="en-GB" altLang="en-US" sz="3600"/>
          </a:p>
          <a:p>
            <a:pPr marL="0" indent="0" algn="ctr">
              <a:buNone/>
            </a:pPr>
            <a:endParaRPr lang="en-GB" altLang="en-US" sz="3600"/>
          </a:p>
          <a:p>
            <a:pPr marL="0" indent="0" algn="ctr">
              <a:buNone/>
            </a:pPr>
            <a:r>
              <a:rPr lang="en-GB" altLang="en-US" sz="3600"/>
              <a:t>http://ielaind.org/internship-by-anjali-dcunha/</a:t>
            </a:r>
            <a:endParaRPr lang="en-GB" altLang="en-US" sz="3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GB" altLang="en-US"/>
              <a:t>Programme with schools</a:t>
            </a:r>
            <a:endParaRPr lang="en-GB" altLang="en-US"/>
          </a:p>
        </p:txBody>
      </p:sp>
      <p:sp>
        <p:nvSpPr>
          <p:cNvPr id="3" name="Content Placeholder 2"/>
          <p:cNvSpPr>
            <a:spLocks noGrp="1"/>
          </p:cNvSpPr>
          <p:nvPr>
            <p:ph idx="1"/>
          </p:nvPr>
        </p:nvSpPr>
        <p:spPr/>
        <p:txBody>
          <a:bodyPr>
            <a:normAutofit fontScale="70000"/>
          </a:bodyPr>
          <a:p>
            <a:r>
              <a:rPr lang="en-GB" altLang="en-US" sz="2855"/>
              <a:t>http://ielaind.org/wp-content/uploads/2017/05/Operationalising-the-plan-of-action-for-development-of-of-Childrens-parlaiments-around-the-SDGs-by-SMA_Fatehpura-and-IELA_Udaipur.pdf</a:t>
            </a:r>
            <a:endParaRPr lang="en-GB" altLang="en-US" sz="2855"/>
          </a:p>
          <a:p>
            <a:pPr marL="0" indent="0">
              <a:buNone/>
            </a:pPr>
            <a:endParaRPr lang="en-GB" altLang="en-US" sz="2855"/>
          </a:p>
          <a:p>
            <a:r>
              <a:rPr lang="en-GB" altLang="en-US" sz="2855"/>
              <a:t>http://ielaind.org/wp-content/uploads/2017/05/The-Wetlands-of-Menar-beckon.pdf</a:t>
            </a:r>
            <a:endParaRPr lang="en-GB" altLang="en-US" sz="2855"/>
          </a:p>
          <a:p>
            <a:endParaRPr lang="en-GB" altLang="en-US" sz="2855"/>
          </a:p>
          <a:p>
            <a:r>
              <a:rPr lang="en-GB" altLang="en-US" sz="2855"/>
              <a:t>Participation of St Mary’s of the Angels, Fatehpura  and St. Anthony’s school in Pragrati Media Shala a workshop to explain the use of a tool kit for children to understand the environment.   </a:t>
            </a:r>
            <a:endParaRPr lang="en-GB" altLang="en-US" sz="2855"/>
          </a:p>
          <a:p>
            <a:endParaRPr lang="en-GB" altLang="en-US" sz="2855"/>
          </a:p>
          <a:p>
            <a:r>
              <a:rPr lang="en-GB" altLang="en-US" sz="2855"/>
              <a:t> </a:t>
            </a:r>
            <a:r>
              <a:rPr lang="en-GB" altLang="en-US" sz="2855">
                <a:sym typeface="+mn-ea"/>
              </a:rPr>
              <a:t>Installation of solar panels in schools of Banswara, Udaipur, Chittaurgarh, Kankroli and Bhilwara and solar pumpset at Gogunda </a:t>
            </a:r>
            <a:endParaRPr lang="en-GB" altLang="en-US" sz="2855"/>
          </a:p>
          <a:p>
            <a:endParaRPr lang="en-GB" altLang="en-US" sz="2855"/>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GB" altLang="en-US"/>
              <a:t>Other Programmes</a:t>
            </a:r>
            <a:endParaRPr lang="en-GB" altLang="en-US"/>
          </a:p>
        </p:txBody>
      </p:sp>
      <p:sp>
        <p:nvSpPr>
          <p:cNvPr id="3" name="Content Placeholder 2"/>
          <p:cNvSpPr>
            <a:spLocks noGrp="1"/>
          </p:cNvSpPr>
          <p:nvPr>
            <p:ph idx="1"/>
          </p:nvPr>
        </p:nvSpPr>
        <p:spPr/>
        <p:txBody>
          <a:bodyPr>
            <a:normAutofit fontScale="90000" lnSpcReduction="10000"/>
          </a:bodyPr>
          <a:p>
            <a:r>
              <a:rPr lang="en-GB" altLang="en-US" sz="3600"/>
              <a:t>http://ielaind.org/wp-content/uploads/2017/05/Report-of-World-Wetland-Day2024_IELA-Partners_FINAL-compressed.pdf</a:t>
            </a:r>
            <a:endParaRPr lang="en-GB" altLang="en-US" sz="3600"/>
          </a:p>
          <a:p>
            <a:endParaRPr lang="en-GB" altLang="en-US" sz="3600"/>
          </a:p>
          <a:p>
            <a:r>
              <a:rPr lang="en-GB" altLang="en-US" sz="3600"/>
              <a:t>http://ielaind.org/wp-content/uploads/2017/05/Ecosystems-approach-to-land-use-ecology-and-livelihoods-in-Rajasthan_A-policy-brief.pdf</a:t>
            </a:r>
            <a:endParaRPr lang="en-GB" altLang="en-US" sz="3600"/>
          </a:p>
          <a:p>
            <a:endParaRPr lang="en-GB" altLang="en-US" sz="3600"/>
          </a:p>
          <a:p>
            <a:r>
              <a:rPr lang="en-GB" altLang="en-US" sz="3600"/>
              <a:t>https://www.youtube.com/watch?v=vKxLG3HwDCk</a:t>
            </a:r>
            <a:endParaRPr lang="en-GB" altLang="en-US" sz="3600"/>
          </a:p>
          <a:p>
            <a:endParaRPr lang="en-GB" altLang="en-US"/>
          </a:p>
          <a:p>
            <a:endParaRPr lang="en-GB"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en-GB" altLang="en-US"/>
              <a:t>Needs identified</a:t>
            </a:r>
            <a:endParaRPr lang="en-GB" altLang="en-US"/>
          </a:p>
        </p:txBody>
      </p:sp>
      <p:sp>
        <p:nvSpPr>
          <p:cNvPr id="3" name="Content Placeholder 2"/>
          <p:cNvSpPr>
            <a:spLocks noGrp="1"/>
          </p:cNvSpPr>
          <p:nvPr>
            <p:ph idx="1"/>
          </p:nvPr>
        </p:nvSpPr>
        <p:spPr/>
        <p:txBody>
          <a:bodyPr>
            <a:normAutofit lnSpcReduction="10000"/>
          </a:bodyPr>
          <a:p>
            <a:r>
              <a:rPr lang="en-GB" altLang="en-US" sz="3600"/>
              <a:t>Considering majority of tribals in the diocese, need to integrate questions related to tribal upliftment with integral ecology questions</a:t>
            </a:r>
            <a:endParaRPr lang="en-GB" altLang="en-US" sz="3600"/>
          </a:p>
          <a:p>
            <a:endParaRPr lang="en-GB" altLang="en-US" sz="3600"/>
          </a:p>
          <a:p>
            <a:pPr marL="0" indent="0">
              <a:buNone/>
            </a:pPr>
            <a:endParaRPr lang="en-GB" altLang="en-US" sz="3600"/>
          </a:p>
          <a:p>
            <a:r>
              <a:rPr lang="en-GB" altLang="en-US" sz="3600"/>
              <a:t>Building on the momentum of developing close community ties to incorporate integral ecology questions  can tribals provide the lead ? </a:t>
            </a:r>
            <a:endParaRPr lang="en-GB" altLang="en-US" sz="360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2255</Words>
  <Application>WPS Presentation</Application>
  <PresentationFormat>Widescreen</PresentationFormat>
  <Paragraphs>64</Paragraphs>
  <Slides>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7</vt:i4>
      </vt:variant>
    </vt:vector>
  </HeadingPairs>
  <TitlesOfParts>
    <vt:vector size="15" baseType="lpstr">
      <vt:lpstr>Arial</vt:lpstr>
      <vt:lpstr>SimSun</vt:lpstr>
      <vt:lpstr>Wingdings</vt:lpstr>
      <vt:lpstr>Arial Unicode MS</vt:lpstr>
      <vt:lpstr>Calibri Light</vt:lpstr>
      <vt:lpstr>Calibri</vt:lpstr>
      <vt:lpstr>Microsoft YaHei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Lobo</dc:creator>
  <cp:lastModifiedBy>Lobo</cp:lastModifiedBy>
  <cp:revision>3</cp:revision>
  <dcterms:created xsi:type="dcterms:W3CDTF">2024-08-13T07:35:38Z</dcterms:created>
  <dcterms:modified xsi:type="dcterms:W3CDTF">2024-08-13T07:41:39Z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F51A887EEED74083A97C3E6D2029F2CA_11</vt:lpwstr>
  </property>
  <property fmtid="{D5CDD505-2E9C-101B-9397-08002B2CF9AE}" pid="3" name="KSOProductBuildVer">
    <vt:lpwstr>2057-12.2.0.17545</vt:lpwstr>
  </property>
</Properties>
</file>